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5143500" cx="9144000"/>
  <p:notesSz cx="6858000" cy="9144000"/>
  <p:embeddedFontLst>
    <p:embeddedFont>
      <p:font typeface="PT Sans Narrow"/>
      <p:regular r:id="rId29"/>
      <p:bold r:id="rId30"/>
    </p:embeddedFont>
    <p:embeddedFont>
      <p:font typeface="Open Sans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TSansNarrow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penSans-regular.fntdata"/><Relationship Id="rId30" Type="http://schemas.openxmlformats.org/officeDocument/2006/relationships/font" Target="fonts/PTSansNarrow-bold.fntdata"/><Relationship Id="rId11" Type="http://schemas.openxmlformats.org/officeDocument/2006/relationships/slide" Target="slides/slide6.xml"/><Relationship Id="rId33" Type="http://schemas.openxmlformats.org/officeDocument/2006/relationships/font" Target="fonts/OpenSans-italic.fntdata"/><Relationship Id="rId10" Type="http://schemas.openxmlformats.org/officeDocument/2006/relationships/slide" Target="slides/slide5.xml"/><Relationship Id="rId32" Type="http://schemas.openxmlformats.org/officeDocument/2006/relationships/font" Target="fonts/OpenSans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OpenSans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mailto:chsclassics@gmail.com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Welcome- carly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ed77da4147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ed77da4147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Apyn- lucas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ed77da4147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ed77da4147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Big voice person to hype officers up: Lucas? Everyone should do a little wave, but maybe not introduce ourselves just yet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we just say </a:t>
            </a:r>
            <a:r>
              <a:rPr lang="en"/>
              <a:t>contact</a:t>
            </a:r>
            <a:r>
              <a:rPr lang="en"/>
              <a:t> one of your officers or email </a:t>
            </a:r>
            <a:r>
              <a:rPr lang="en" u="sng">
                <a:solidFill>
                  <a:schemeClr val="hlink"/>
                </a:solidFill>
                <a:hlinkClick r:id="rId2"/>
              </a:rPr>
              <a:t>chsclassics@gmail.com</a:t>
            </a:r>
            <a:r>
              <a:rPr lang="en"/>
              <a:t>, which we all answer?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ed7d0c79f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ed7d0c79f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Lauren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ed7d0c79f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ed7d0c79f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Julia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ed7d0c79fa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ed7d0c79fa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Julia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ed77da4147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ed77da4147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Julia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ed7d0c79fa_1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ed7d0c79fa_1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Julia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Please really push the website, I want people to know that it is a consolidated info source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ed7d0c79f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ed7d0c79f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Carly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ed77da4147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ed77da4147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Carly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ed7d0c79fa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ed7d0c79fa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Carly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We’re gonna need to address testing bc registration is due in october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ed77da4147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ed77da4147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Lucas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ed77da4147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ed77da4147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ed7d0c79fa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ed7d0c79fa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Carly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ed77da4147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ed77da4147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Lucas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talked to Hood and she said she just always inflated to 10$ and thinks that’s the most reasonable amount. I like the evenness, it’s easy to remember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ed7d0c79fa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ed7d0c79fa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Lauren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ed77da4147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ed77da4147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Lauren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ed7d0c79fa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ed7d0c79fa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Nicki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ed7d0c79fa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ed7d0c79fa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Nicki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ed7d0c79fa_1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ed7d0c79fa_1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Nicki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ed7d0c79fa_1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ed7d0c79fa_1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Nicki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ed7d0c79fa_1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ed7d0c79fa_1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Shruthi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ed77da4147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ed77da4147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mailto:chsclassics@gmail.com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mailto:chsclassics@gmail.com" TargetMode="External"/><Relationship Id="rId4" Type="http://schemas.openxmlformats.org/officeDocument/2006/relationships/hyperlink" Target="http://www.chsclassics.wixsite.com/website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png"/><Relationship Id="rId4" Type="http://schemas.openxmlformats.org/officeDocument/2006/relationships/image" Target="../media/image14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First JCL M</a:t>
            </a:r>
            <a:r>
              <a:rPr lang="en"/>
              <a:t>eeting!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Room 313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/>
        </p:nvSpPr>
        <p:spPr>
          <a:xfrm>
            <a:off x="3630350" y="111600"/>
            <a:ext cx="5337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 u="sng">
                <a:latin typeface="Open Sans"/>
                <a:ea typeface="Open Sans"/>
                <a:cs typeface="Open Sans"/>
                <a:sym typeface="Open Sans"/>
              </a:rPr>
              <a:t>MUST DO BEFORE YOU LEAVE</a:t>
            </a:r>
            <a:endParaRPr b="1" sz="2800" u="sng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This Year’s Officers</a:t>
            </a:r>
            <a:endParaRPr sz="4000"/>
          </a:p>
        </p:txBody>
      </p:sp>
      <p:sp>
        <p:nvSpPr>
          <p:cNvPr id="78" name="Google Shape;78;p15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-36353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★"/>
            </a:pPr>
            <a:r>
              <a:rPr lang="en" sz="2500"/>
              <a:t>Carly Smith- President</a:t>
            </a:r>
            <a:endParaRPr sz="2500"/>
          </a:p>
          <a:p>
            <a:pPr indent="-36353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★"/>
            </a:pPr>
            <a:r>
              <a:rPr lang="en" sz="2500"/>
              <a:t>Lucas Laymon- 1st Vice President</a:t>
            </a:r>
            <a:endParaRPr sz="2500"/>
          </a:p>
          <a:p>
            <a:pPr indent="-36353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★"/>
            </a:pPr>
            <a:r>
              <a:rPr lang="en" sz="2500"/>
              <a:t>Lauren Cruickshank- 2nd Vice President</a:t>
            </a:r>
            <a:endParaRPr sz="2500"/>
          </a:p>
          <a:p>
            <a:pPr indent="-36353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★"/>
            </a:pPr>
            <a:r>
              <a:rPr lang="en" sz="2500"/>
              <a:t>Secretary- Julia Gogas</a:t>
            </a:r>
            <a:endParaRPr sz="2500"/>
          </a:p>
          <a:p>
            <a:pPr indent="-36353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★"/>
            </a:pPr>
            <a:r>
              <a:rPr lang="en" sz="2500"/>
              <a:t>Co-Editors- Nicki Howard and Shruthi Sankar</a:t>
            </a:r>
            <a:endParaRPr sz="2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008"/>
              <a:t>For </a:t>
            </a:r>
            <a:r>
              <a:rPr b="1" lang="en" sz="2008"/>
              <a:t>questions</a:t>
            </a:r>
            <a:r>
              <a:rPr b="1" lang="en" sz="2008"/>
              <a:t> see Carly Smith or Julia Gogas either in person or via email </a:t>
            </a:r>
            <a:endParaRPr b="1" sz="2008"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2008"/>
              <a:t>Alternatively, ask your question in the GroupMe or </a:t>
            </a:r>
            <a:r>
              <a:rPr b="1" lang="en" sz="2008" u="sng">
                <a:solidFill>
                  <a:schemeClr val="hlink"/>
                </a:solidFill>
                <a:hlinkClick r:id="rId3"/>
              </a:rPr>
              <a:t>chsclassics@gmail.com</a:t>
            </a:r>
            <a:r>
              <a:rPr b="1" lang="en" sz="2008"/>
              <a:t>  </a:t>
            </a:r>
            <a:endParaRPr b="1" sz="2008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“What is JCL?”</a:t>
            </a:r>
            <a:endParaRPr sz="4000"/>
          </a:p>
        </p:txBody>
      </p:sp>
      <p:sp>
        <p:nvSpPr>
          <p:cNvPr id="84" name="Google Shape;84;p16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“Latin Club”- An open and diverse group of friends who celebrate each other through wins and losses 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/>
              <a:t>WE CELEBRATE EVERY VICTORY, NO MATTER HOW SMALL</a:t>
            </a:r>
            <a:endParaRPr sz="2000"/>
          </a:p>
          <a:p>
            <a:pPr indent="-355600" lvl="0" marL="457200" rtl="0" algn="l">
              <a:spcBef>
                <a:spcPts val="120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Community 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Monthly meetings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Social events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GJCL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Testing 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Tutoring</a:t>
            </a:r>
            <a:endParaRPr sz="2000"/>
          </a:p>
        </p:txBody>
      </p:sp>
      <p:pic>
        <p:nvPicPr>
          <p:cNvPr id="85" name="Google Shape;8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1200" y="2759625"/>
            <a:ext cx="4000899" cy="1872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Community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The Latin Cult</a:t>
            </a:r>
            <a:endParaRPr sz="4000"/>
          </a:p>
        </p:txBody>
      </p:sp>
      <p:sp>
        <p:nvSpPr>
          <p:cNvPr id="96" name="Google Shape;96;p18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00"/>
              <a:buChar char="★"/>
            </a:pPr>
            <a:r>
              <a:rPr lang="en" sz="2200"/>
              <a:t>Look out for each other</a:t>
            </a:r>
            <a:endParaRPr sz="2200"/>
          </a:p>
          <a:p>
            <a:pPr indent="-3683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00"/>
              <a:buChar char="★"/>
            </a:pPr>
            <a:r>
              <a:rPr lang="en" sz="2200"/>
              <a:t>Empathize</a:t>
            </a:r>
            <a:endParaRPr sz="2200"/>
          </a:p>
          <a:p>
            <a:pPr indent="-3683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00"/>
              <a:buChar char="★"/>
            </a:pPr>
            <a:r>
              <a:rPr lang="en" sz="2200"/>
              <a:t>Building friendships </a:t>
            </a:r>
            <a:endParaRPr sz="2200"/>
          </a:p>
        </p:txBody>
      </p:sp>
      <p:pic>
        <p:nvPicPr>
          <p:cNvPr id="97" name="Google Shape;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613" y="357175"/>
            <a:ext cx="4429125" cy="442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033"/>
              <a:t>GroupMe- optional to join</a:t>
            </a:r>
            <a:endParaRPr sz="4033"/>
          </a:p>
        </p:txBody>
      </p:sp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3250" y="1488925"/>
            <a:ext cx="28575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Get in touch: </a:t>
            </a:r>
            <a:endParaRPr sz="4000"/>
          </a:p>
        </p:txBody>
      </p:sp>
      <p:sp>
        <p:nvSpPr>
          <p:cNvPr id="109" name="Google Shape;109;p20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Char char="★"/>
            </a:pPr>
            <a:r>
              <a:rPr lang="en" sz="2500" u="sng">
                <a:solidFill>
                  <a:schemeClr val="hlink"/>
                </a:solidFill>
                <a:hlinkClick r:id="rId3"/>
              </a:rPr>
              <a:t>chsclassics@gmail.com</a:t>
            </a:r>
            <a:r>
              <a:rPr lang="en" sz="2500"/>
              <a:t> </a:t>
            </a:r>
            <a:endParaRPr sz="2500"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Char char="★"/>
            </a:pPr>
            <a:r>
              <a:rPr lang="en" sz="2500"/>
              <a:t>IG: bluedevils.jcl</a:t>
            </a:r>
            <a:endParaRPr sz="2500"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Char char="★"/>
            </a:pPr>
            <a:r>
              <a:rPr lang="en" sz="2500"/>
              <a:t>Website: </a:t>
            </a:r>
            <a:r>
              <a:rPr lang="en" sz="2500" u="sng">
                <a:solidFill>
                  <a:schemeClr val="hlink"/>
                </a:solidFill>
                <a:hlinkClick r:id="rId4"/>
              </a:rPr>
              <a:t>www.chsclassics.wixsite.com/website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>
            <p:ph type="title"/>
          </p:nvPr>
        </p:nvSpPr>
        <p:spPr>
          <a:xfrm>
            <a:off x="-981700" y="88395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Meetings</a:t>
            </a:r>
            <a:endParaRPr sz="4800"/>
          </a:p>
        </p:txBody>
      </p:sp>
      <p:pic>
        <p:nvPicPr>
          <p:cNvPr id="115" name="Google Shape;11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56000" y="544000"/>
            <a:ext cx="2637050" cy="397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/>
          <p:nvPr>
            <p:ph type="title"/>
          </p:nvPr>
        </p:nvSpPr>
        <p:spPr>
          <a:xfrm>
            <a:off x="311700" y="28267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040"/>
              <a:t>Meetings-First Friday of the Month</a:t>
            </a:r>
            <a:endParaRPr sz="4140"/>
          </a:p>
        </p:txBody>
      </p:sp>
      <p:sp>
        <p:nvSpPr>
          <p:cNvPr id="121" name="Google Shape;121;p22"/>
          <p:cNvSpPr txBox="1"/>
          <p:nvPr>
            <p:ph idx="1" type="body"/>
          </p:nvPr>
        </p:nvSpPr>
        <p:spPr>
          <a:xfrm>
            <a:off x="311700" y="1165950"/>
            <a:ext cx="8520600" cy="380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Char char="★"/>
            </a:pPr>
            <a:r>
              <a:rPr lang="en" sz="2500"/>
              <a:t>At the end of the </a:t>
            </a:r>
            <a:r>
              <a:rPr lang="en" sz="2500"/>
              <a:t>meeting</a:t>
            </a:r>
            <a:r>
              <a:rPr lang="en" sz="2500"/>
              <a:t> a sheet will be passed out with all the dates for the first semester</a:t>
            </a:r>
            <a:endParaRPr sz="2500"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Char char="★"/>
            </a:pPr>
            <a:r>
              <a:rPr lang="en" sz="2500"/>
              <a:t>Reminders will be sent via:</a:t>
            </a:r>
            <a:endParaRPr sz="25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Mr. Rosa’s room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Through the GroupMe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Through the emails on the sign up list (see Julia)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Posts on the Instagram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All meetings are on the school calendar, but check our website for most updated notifications</a:t>
            </a:r>
            <a:endParaRPr sz="2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Next</a:t>
            </a:r>
            <a:r>
              <a:rPr lang="en" sz="4000"/>
              <a:t> Meeting: October 1</a:t>
            </a:r>
            <a:endParaRPr sz="4000"/>
          </a:p>
        </p:txBody>
      </p:sp>
      <p:sp>
        <p:nvSpPr>
          <p:cNvPr id="127" name="Google Shape;127;p23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October Event Information</a:t>
            </a:r>
            <a:endParaRPr b="1"/>
          </a:p>
          <a:p>
            <a:pPr indent="-325755" lvl="0" marL="45720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SzPct val="100000"/>
              <a:buChar char="❏"/>
            </a:pPr>
            <a:r>
              <a:rPr lang="en"/>
              <a:t>October 16 Social Event</a:t>
            </a:r>
            <a:endParaRPr/>
          </a:p>
          <a:p>
            <a:pPr indent="0" lvl="0" marL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Fall Forum?</a:t>
            </a:r>
            <a:endParaRPr b="1"/>
          </a:p>
          <a:p>
            <a:pPr indent="0" lvl="0" marL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Club Dues &amp; Testing</a:t>
            </a:r>
            <a:endParaRPr b="1"/>
          </a:p>
          <a:p>
            <a:pPr indent="0" lvl="0" marL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Tee Shirt Competition</a:t>
            </a:r>
            <a:r>
              <a:rPr lang="en"/>
              <a:t> </a:t>
            </a:r>
            <a:endParaRPr/>
          </a:p>
          <a:p>
            <a:pPr indent="-325755" lvl="0" marL="45720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SzPct val="100000"/>
              <a:buChar char="❏"/>
            </a:pPr>
            <a:r>
              <a:rPr lang="en"/>
              <a:t>Rules</a:t>
            </a:r>
            <a:endParaRPr b="1"/>
          </a:p>
        </p:txBody>
      </p:sp>
      <p:pic>
        <p:nvPicPr>
          <p:cNvPr id="128" name="Google Shape;128;p23"/>
          <p:cNvPicPr preferRelativeResize="0"/>
          <p:nvPr/>
        </p:nvPicPr>
        <p:blipFill rotWithShape="1">
          <a:blip r:embed="rId3">
            <a:alphaModFix/>
          </a:blip>
          <a:srcRect b="0" l="32709" r="0" t="0"/>
          <a:stretch/>
        </p:blipFill>
        <p:spPr>
          <a:xfrm>
            <a:off x="5025425" y="1296250"/>
            <a:ext cx="3633501" cy="302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/>
          <p:nvPr>
            <p:ph type="title"/>
          </p:nvPr>
        </p:nvSpPr>
        <p:spPr>
          <a:xfrm>
            <a:off x="311700" y="194100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033"/>
              <a:t>T-shirts</a:t>
            </a:r>
            <a:endParaRPr sz="4033"/>
          </a:p>
        </p:txBody>
      </p:sp>
      <p:sp>
        <p:nvSpPr>
          <p:cNvPr id="134" name="Google Shape;134;p24"/>
          <p:cNvSpPr txBox="1"/>
          <p:nvPr>
            <p:ph idx="1" type="body"/>
          </p:nvPr>
        </p:nvSpPr>
        <p:spPr>
          <a:xfrm>
            <a:off x="311700" y="863400"/>
            <a:ext cx="4662000" cy="399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100"/>
              <a:buChar char="★"/>
            </a:pPr>
            <a:r>
              <a:rPr lang="en" sz="2100"/>
              <a:t>Designs must be submitted by 3rd meeting (November 5th)</a:t>
            </a:r>
            <a:endParaRPr sz="2100"/>
          </a:p>
          <a:p>
            <a:pPr indent="-3619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100"/>
              <a:buChar char="★"/>
            </a:pPr>
            <a:r>
              <a:rPr lang="en" sz="2100">
                <a:highlight>
                  <a:srgbClr val="FFFFFF"/>
                </a:highlight>
              </a:rPr>
              <a:t>Winner will receive a prize </a:t>
            </a:r>
            <a:r>
              <a:rPr lang="en" sz="1200">
                <a:highlight>
                  <a:srgbClr val="FFFFFF"/>
                </a:highlight>
              </a:rPr>
              <a:t>(there may or may not be a T shirt with your name on it!)</a:t>
            </a:r>
            <a:endParaRPr sz="1200">
              <a:highlight>
                <a:srgbClr val="FFFFFF"/>
              </a:highlight>
            </a:endParaRPr>
          </a:p>
          <a:p>
            <a:pPr indent="-3619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100"/>
              <a:buChar char="★"/>
            </a:pPr>
            <a:r>
              <a:rPr lang="en" sz="2100"/>
              <a:t>Cost will be separate from dues</a:t>
            </a:r>
            <a:endParaRPr sz="2100"/>
          </a:p>
          <a:p>
            <a:pPr indent="-336550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Price TBD</a:t>
            </a:r>
            <a:endParaRPr sz="1200"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i="1" sz="210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  <p:pic>
        <p:nvPicPr>
          <p:cNvPr id="135" name="Google Shape;13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3421" y="1008438"/>
            <a:ext cx="3518874" cy="338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Design Contest Rules</a:t>
            </a:r>
            <a:endParaRPr sz="4000"/>
          </a:p>
        </p:txBody>
      </p:sp>
      <p:sp>
        <p:nvSpPr>
          <p:cNvPr id="141" name="Google Shape;141;p25"/>
          <p:cNvSpPr txBox="1"/>
          <p:nvPr>
            <p:ph idx="1" type="body"/>
          </p:nvPr>
        </p:nvSpPr>
        <p:spPr>
          <a:xfrm>
            <a:off x="3601200" y="1266325"/>
            <a:ext cx="52311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00"/>
              <a:buChar char="★"/>
            </a:pPr>
            <a:r>
              <a:rPr lang="en" sz="2200"/>
              <a:t>Stick to no more than 4 colors</a:t>
            </a:r>
            <a:endParaRPr sz="2200"/>
          </a:p>
          <a:p>
            <a:pPr indent="-348735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92"/>
              <a:buChar char="○"/>
            </a:pPr>
            <a:r>
              <a:rPr lang="en" sz="1891"/>
              <a:t>Preferably 3, but 4 if you deem it </a:t>
            </a:r>
            <a:r>
              <a:rPr lang="en" sz="1891"/>
              <a:t>necessary</a:t>
            </a:r>
            <a:r>
              <a:rPr lang="en" sz="1891"/>
              <a:t> </a:t>
            </a:r>
            <a:r>
              <a:rPr lang="en" sz="1891"/>
              <a:t>to</a:t>
            </a:r>
            <a:r>
              <a:rPr lang="en" sz="1891"/>
              <a:t> </a:t>
            </a:r>
            <a:r>
              <a:rPr lang="en" sz="1891"/>
              <a:t>orchestrate</a:t>
            </a:r>
            <a:r>
              <a:rPr lang="en" sz="1891"/>
              <a:t> your vision</a:t>
            </a:r>
            <a:endParaRPr sz="1891"/>
          </a:p>
          <a:p>
            <a:pPr indent="-3683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00"/>
              <a:buChar char="★"/>
            </a:pPr>
            <a:r>
              <a:rPr lang="en" sz="2200"/>
              <a:t>Must have CHS JCL 2021-2022</a:t>
            </a:r>
            <a:endParaRPr sz="2200"/>
          </a:p>
          <a:p>
            <a:pPr indent="-3683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00"/>
              <a:buChar char="★"/>
            </a:pPr>
            <a:r>
              <a:rPr lang="en" sz="2200"/>
              <a:t>Must include this year’s theme</a:t>
            </a:r>
            <a:endParaRPr sz="1900"/>
          </a:p>
        </p:txBody>
      </p:sp>
      <p:pic>
        <p:nvPicPr>
          <p:cNvPr id="142" name="Google Shape;14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04825"/>
            <a:ext cx="3296400" cy="22010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Theme for the Year: </a:t>
            </a:r>
            <a:endParaRPr sz="4000"/>
          </a:p>
        </p:txBody>
      </p:sp>
      <p:sp>
        <p:nvSpPr>
          <p:cNvPr id="148" name="Google Shape;148;p26"/>
          <p:cNvSpPr txBox="1"/>
          <p:nvPr>
            <p:ph idx="1" type="body"/>
          </p:nvPr>
        </p:nvSpPr>
        <p:spPr>
          <a:xfrm>
            <a:off x="164125" y="1152425"/>
            <a:ext cx="36732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16"/>
              <a:t>NJCL- </a:t>
            </a:r>
            <a:endParaRPr sz="2316"/>
          </a:p>
          <a:p>
            <a:pPr indent="0" lvl="0" marL="45720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" sz="2616">
                <a:highlight>
                  <a:schemeClr val="lt1"/>
                </a:highlight>
              </a:rPr>
              <a:t>"Cantantes licet usque eamus--minus via laedt,"</a:t>
            </a:r>
            <a:endParaRPr b="1" i="1" sz="2616">
              <a:highlight>
                <a:schemeClr val="lt1"/>
              </a:highlight>
            </a:endParaRPr>
          </a:p>
          <a:p>
            <a:pPr indent="0" lvl="0" marL="45720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" sz="2616">
                <a:highlight>
                  <a:schemeClr val="lt1"/>
                </a:highlight>
              </a:rPr>
              <a:t>(Let us go singing as far as we go--the road will be less tedious.)</a:t>
            </a:r>
            <a:endParaRPr b="1" i="1" sz="2616"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9" name="Google Shape;149;p26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3991675" y="939525"/>
            <a:ext cx="4896626" cy="326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040"/>
              <a:t>Dues</a:t>
            </a:r>
            <a:endParaRPr sz="4040"/>
          </a:p>
        </p:txBody>
      </p:sp>
      <p:sp>
        <p:nvSpPr>
          <p:cNvPr id="155" name="Google Shape;155;p27"/>
          <p:cNvSpPr txBox="1"/>
          <p:nvPr>
            <p:ph idx="1" type="body"/>
          </p:nvPr>
        </p:nvSpPr>
        <p:spPr>
          <a:xfrm>
            <a:off x="166450" y="1266325"/>
            <a:ext cx="88767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9093" lvl="0" marL="457200" rtl="0" algn="l">
              <a:lnSpc>
                <a:spcPct val="190000"/>
              </a:lnSpc>
              <a:spcBef>
                <a:spcPts val="0"/>
              </a:spcBef>
              <a:spcAft>
                <a:spcPts val="0"/>
              </a:spcAft>
              <a:buSzPts val="2213"/>
              <a:buChar char="★"/>
            </a:pPr>
            <a:r>
              <a:rPr lang="en" sz="2212"/>
              <a:t>$10</a:t>
            </a:r>
            <a:endParaRPr sz="2212"/>
          </a:p>
          <a:p>
            <a:pPr indent="-369093" lvl="0" marL="457200" rtl="0" algn="l">
              <a:lnSpc>
                <a:spcPct val="190000"/>
              </a:lnSpc>
              <a:spcBef>
                <a:spcPts val="0"/>
              </a:spcBef>
              <a:spcAft>
                <a:spcPts val="0"/>
              </a:spcAft>
              <a:buSzPts val="2213"/>
              <a:buChar char="★"/>
            </a:pPr>
            <a:r>
              <a:rPr lang="en" sz="2212"/>
              <a:t>Will be open on MyPaymentsPlus October 1st through the 31st</a:t>
            </a:r>
            <a:endParaRPr sz="2212"/>
          </a:p>
          <a:p>
            <a:pPr indent="-369093" lvl="0" marL="457200" rtl="0" algn="l">
              <a:lnSpc>
                <a:spcPct val="190000"/>
              </a:lnSpc>
              <a:spcBef>
                <a:spcPts val="0"/>
              </a:spcBef>
              <a:spcAft>
                <a:spcPts val="0"/>
              </a:spcAft>
              <a:buSzPts val="2213"/>
              <a:buChar char="★"/>
            </a:pPr>
            <a:r>
              <a:rPr lang="en" sz="2212"/>
              <a:t>Pays for state and national </a:t>
            </a:r>
            <a:r>
              <a:rPr lang="en" sz="2212"/>
              <a:t>membership</a:t>
            </a:r>
            <a:r>
              <a:rPr lang="en" sz="2212"/>
              <a:t> fees</a:t>
            </a:r>
            <a:endParaRPr sz="2212"/>
          </a:p>
          <a:p>
            <a:pPr indent="-369093" lvl="0" marL="457200" rtl="0" algn="l">
              <a:lnSpc>
                <a:spcPct val="190000"/>
              </a:lnSpc>
              <a:spcBef>
                <a:spcPts val="0"/>
              </a:spcBef>
              <a:spcAft>
                <a:spcPts val="0"/>
              </a:spcAft>
              <a:buSzPts val="2213"/>
              <a:buChar char="★"/>
            </a:pPr>
            <a:r>
              <a:rPr lang="en" sz="2212"/>
              <a:t>Leaves a small fund for social events and fees </a:t>
            </a:r>
            <a:endParaRPr sz="2212"/>
          </a:p>
          <a:p>
            <a:pPr indent="-369093" lvl="0" marL="457200" rtl="0" algn="l">
              <a:lnSpc>
                <a:spcPct val="190000"/>
              </a:lnSpc>
              <a:spcBef>
                <a:spcPts val="0"/>
              </a:spcBef>
              <a:spcAft>
                <a:spcPts val="0"/>
              </a:spcAft>
              <a:buSzPts val="2213"/>
              <a:buChar char="★"/>
            </a:pPr>
            <a:r>
              <a:rPr lang="en" sz="2212"/>
              <a:t>Separate Testing Dues-- fall test dues due Oct. 1</a:t>
            </a:r>
            <a:endParaRPr sz="2212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8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Events Schedule</a:t>
            </a:r>
            <a:endParaRPr sz="4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9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033"/>
              <a:t>Social Events- optional, but very fun</a:t>
            </a:r>
            <a:endParaRPr sz="4033"/>
          </a:p>
        </p:txBody>
      </p:sp>
      <p:sp>
        <p:nvSpPr>
          <p:cNvPr id="166" name="Google Shape;166;p29"/>
          <p:cNvSpPr txBox="1"/>
          <p:nvPr>
            <p:ph idx="1" type="body"/>
          </p:nvPr>
        </p:nvSpPr>
        <p:spPr>
          <a:xfrm>
            <a:off x="0" y="1266325"/>
            <a:ext cx="91440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-375443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Char char="★"/>
            </a:pPr>
            <a:r>
              <a:rPr lang="en" sz="2500"/>
              <a:t>September, 25th- Picnic at Flatrock park</a:t>
            </a:r>
            <a:endParaRPr sz="2500"/>
          </a:p>
          <a:p>
            <a:pPr indent="-375443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Char char="★"/>
            </a:pPr>
            <a:r>
              <a:rPr lang="en" sz="2500"/>
              <a:t>October 16th- Spookie SZN Mythology based costume contest</a:t>
            </a:r>
            <a:endParaRPr sz="2500"/>
          </a:p>
          <a:p>
            <a:pPr indent="-375443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Char char="★"/>
            </a:pPr>
            <a:r>
              <a:rPr lang="en" sz="2500"/>
              <a:t>November 13th- Outdoor movie night</a:t>
            </a:r>
            <a:endParaRPr sz="2500"/>
          </a:p>
          <a:p>
            <a:pPr indent="-375443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Char char="★"/>
            </a:pPr>
            <a:r>
              <a:rPr lang="en" sz="2500"/>
              <a:t>December 18th- </a:t>
            </a:r>
            <a:r>
              <a:rPr lang="en" sz="2500"/>
              <a:t>Saturnalia</a:t>
            </a:r>
            <a:r>
              <a:rPr lang="en" sz="2500"/>
              <a:t> celebration </a:t>
            </a:r>
            <a:endParaRPr sz="25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0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GJCL</a:t>
            </a:r>
            <a:endParaRPr sz="4000"/>
          </a:p>
        </p:txBody>
      </p:sp>
      <p:sp>
        <p:nvSpPr>
          <p:cNvPr id="172" name="Google Shape;172;p30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Fall Forum</a:t>
            </a:r>
            <a:endParaRPr sz="2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r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200"/>
              <a:t>State Convention</a:t>
            </a:r>
            <a:endParaRPr sz="2200"/>
          </a:p>
        </p:txBody>
      </p:sp>
      <p:pic>
        <p:nvPicPr>
          <p:cNvPr id="173" name="Google Shape;173;p30"/>
          <p:cNvPicPr preferRelativeResize="0"/>
          <p:nvPr/>
        </p:nvPicPr>
        <p:blipFill rotWithShape="1">
          <a:blip r:embed="rId3">
            <a:alphaModFix/>
          </a:blip>
          <a:srcRect b="12124" l="0" r="0" t="10798"/>
          <a:stretch/>
        </p:blipFill>
        <p:spPr>
          <a:xfrm>
            <a:off x="221425" y="1830125"/>
            <a:ext cx="3896775" cy="30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30"/>
          <p:cNvPicPr preferRelativeResize="0"/>
          <p:nvPr/>
        </p:nvPicPr>
        <p:blipFill rotWithShape="1">
          <a:blip r:embed="rId4">
            <a:alphaModFix/>
          </a:blip>
          <a:srcRect b="0" l="26259" r="0" t="0"/>
          <a:stretch/>
        </p:blipFill>
        <p:spPr>
          <a:xfrm>
            <a:off x="5291100" y="184475"/>
            <a:ext cx="3314750" cy="336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1"/>
          <p:cNvSpPr txBox="1"/>
          <p:nvPr>
            <p:ph type="title"/>
          </p:nvPr>
        </p:nvSpPr>
        <p:spPr>
          <a:xfrm>
            <a:off x="311700" y="238400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NJCL &amp; Testing</a:t>
            </a:r>
            <a:endParaRPr sz="4000"/>
          </a:p>
        </p:txBody>
      </p:sp>
      <p:sp>
        <p:nvSpPr>
          <p:cNvPr id="180" name="Google Shape;180;p31"/>
          <p:cNvSpPr txBox="1"/>
          <p:nvPr>
            <p:ph idx="1" type="body"/>
          </p:nvPr>
        </p:nvSpPr>
        <p:spPr>
          <a:xfrm>
            <a:off x="0" y="945800"/>
            <a:ext cx="8652000" cy="3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282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995"/>
              <a:buChar char="★"/>
            </a:pPr>
            <a:r>
              <a:rPr lang="en" sz="1995"/>
              <a:t>Fall Exams- 5$ each</a:t>
            </a:r>
            <a:endParaRPr sz="1995"/>
          </a:p>
          <a:p>
            <a:pPr indent="-355282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995"/>
              <a:buChar char="○"/>
            </a:pPr>
            <a:r>
              <a:rPr lang="en" sz="1995"/>
              <a:t>National Classical Etymology Exam (NCEE) </a:t>
            </a:r>
            <a:endParaRPr sz="1995"/>
          </a:p>
          <a:p>
            <a:pPr indent="-355282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995"/>
              <a:buChar char="○"/>
            </a:pPr>
            <a:r>
              <a:rPr lang="en" sz="1995"/>
              <a:t>National Roman Civilization Exam (NRCE)</a:t>
            </a:r>
            <a:endParaRPr sz="1995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852"/>
              <a:buNone/>
            </a:pPr>
            <a:r>
              <a:rPr lang="en" sz="1995"/>
              <a:t>	</a:t>
            </a:r>
            <a:endParaRPr sz="1995"/>
          </a:p>
          <a:p>
            <a:pPr indent="-355282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995"/>
              <a:buChar char="★"/>
            </a:pPr>
            <a:r>
              <a:rPr lang="en" sz="1995"/>
              <a:t>Spring Exams</a:t>
            </a:r>
            <a:endParaRPr sz="1995"/>
          </a:p>
          <a:p>
            <a:pPr indent="-355282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995"/>
              <a:buChar char="○"/>
            </a:pPr>
            <a:r>
              <a:rPr lang="en" sz="1995"/>
              <a:t>ALIRA Test 10$</a:t>
            </a:r>
            <a:endParaRPr sz="1995"/>
          </a:p>
          <a:p>
            <a:pPr indent="-355282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995"/>
              <a:buChar char="○"/>
            </a:pPr>
            <a:r>
              <a:rPr lang="en" sz="1995"/>
              <a:t>National Latin Exam 6$</a:t>
            </a:r>
            <a:endParaRPr sz="1995"/>
          </a:p>
          <a:p>
            <a:pPr indent="-355282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995"/>
              <a:buChar char="○"/>
            </a:pPr>
            <a:r>
              <a:rPr lang="en" sz="1995"/>
              <a:t>National Latin Vocabulary Exam (NLVE)</a:t>
            </a:r>
            <a:endParaRPr sz="1995"/>
          </a:p>
          <a:p>
            <a:pPr indent="-355282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995"/>
              <a:buChar char="○"/>
            </a:pPr>
            <a:r>
              <a:rPr lang="en" sz="1995"/>
              <a:t>National Hellenic Civilization Exam (NHCE)</a:t>
            </a:r>
            <a:endParaRPr sz="1995"/>
          </a:p>
          <a:p>
            <a:pPr indent="45720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852"/>
              <a:buNone/>
            </a:pPr>
            <a:r>
              <a:t/>
            </a:r>
            <a:endParaRPr sz="1395"/>
          </a:p>
        </p:txBody>
      </p:sp>
      <p:pic>
        <p:nvPicPr>
          <p:cNvPr id="181" name="Google Shape;18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35062" y="2664850"/>
            <a:ext cx="2998525" cy="215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56600" y="486100"/>
            <a:ext cx="2955450" cy="19629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2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Peer Tutoring</a:t>
            </a:r>
            <a:endParaRPr sz="48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3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040"/>
              <a:t>NEW THIS YEAR! NLHS Partnership</a:t>
            </a:r>
            <a:endParaRPr sz="4040"/>
          </a:p>
        </p:txBody>
      </p:sp>
      <p:sp>
        <p:nvSpPr>
          <p:cNvPr id="193" name="Google Shape;193;p33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200"/>
              <a:buChar char="★"/>
            </a:pPr>
            <a:r>
              <a:rPr lang="en" sz="2200"/>
              <a:t>Every Friday without a pep rally, Latin people will post up in here, no appointments necessary</a:t>
            </a:r>
            <a:endParaRPr sz="2200"/>
          </a:p>
          <a:p>
            <a:pPr indent="-3683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200"/>
              <a:buChar char="★"/>
            </a:pPr>
            <a:r>
              <a:rPr lang="en" sz="2200"/>
              <a:t>Sign Ups to tutor are on the website under “Peer Tutoring”</a:t>
            </a:r>
            <a:endParaRPr sz="2200"/>
          </a:p>
          <a:p>
            <a:pPr indent="0" lvl="0" marL="274320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200"/>
              <a:t>Schedule:</a:t>
            </a:r>
            <a:endParaRPr sz="2200"/>
          </a:p>
          <a:p>
            <a:pPr indent="457200" lvl="0" marL="0" rtl="0" algn="ctr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200"/>
              <a:t>September 10</a:t>
            </a:r>
            <a:endParaRPr sz="2200"/>
          </a:p>
          <a:p>
            <a:pPr indent="0" lvl="0" marL="0" rtl="0" algn="ctr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200"/>
              <a:t>   October 22</a:t>
            </a:r>
            <a:endParaRPr sz="2200"/>
          </a:p>
          <a:p>
            <a:pPr indent="0" lvl="0" marL="0" rtl="0" algn="ctr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200"/>
              <a:t>	November 12</a:t>
            </a:r>
            <a:endParaRPr sz="2200"/>
          </a:p>
          <a:p>
            <a:pPr indent="0" lvl="0" marL="0" rtl="0" algn="ctr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200"/>
              <a:t>	December 10</a:t>
            </a:r>
            <a:endParaRPr sz="22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If you want to be featured...</a:t>
            </a:r>
            <a:endParaRPr sz="4000"/>
          </a:p>
        </p:txBody>
      </p:sp>
      <p:sp>
        <p:nvSpPr>
          <p:cNvPr id="199" name="Google Shape;199;p34"/>
          <p:cNvSpPr txBox="1"/>
          <p:nvPr>
            <p:ph idx="1" type="body"/>
          </p:nvPr>
        </p:nvSpPr>
        <p:spPr>
          <a:xfrm>
            <a:off x="225000" y="1372563"/>
            <a:ext cx="2595900" cy="29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/>
              <a:t>Send pictures to shruthi to be featured on the website or instagram or stop over and get her to take your snapshot</a:t>
            </a:r>
            <a:endParaRPr sz="2400"/>
          </a:p>
        </p:txBody>
      </p:sp>
      <p:pic>
        <p:nvPicPr>
          <p:cNvPr id="200" name="Google Shape;20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7001" y="1114300"/>
            <a:ext cx="5447700" cy="351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033"/>
              <a:t>Final notes</a:t>
            </a:r>
            <a:endParaRPr sz="4033"/>
          </a:p>
        </p:txBody>
      </p:sp>
      <p:sp>
        <p:nvSpPr>
          <p:cNvPr id="206" name="Google Shape;206;p35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★"/>
            </a:pPr>
            <a:r>
              <a:rPr lang="en" sz="2300"/>
              <a:t>If you would like the presentation to reference contact us in one of the </a:t>
            </a:r>
            <a:r>
              <a:rPr lang="en" sz="2300"/>
              <a:t>aforementioned</a:t>
            </a:r>
            <a:r>
              <a:rPr lang="en" sz="2300"/>
              <a:t> ways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★"/>
            </a:pPr>
            <a:r>
              <a:rPr lang="en" sz="2300"/>
              <a:t>Not every meeting will have a presentation, but Julia will </a:t>
            </a:r>
            <a:r>
              <a:rPr lang="en" sz="2300"/>
              <a:t>always</a:t>
            </a:r>
            <a:r>
              <a:rPr lang="en" sz="2300"/>
              <a:t> take the minutes so refer to her if you need the meeting contents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★"/>
            </a:pPr>
            <a:r>
              <a:rPr lang="en" sz="2300"/>
              <a:t>Going to every meeting is not </a:t>
            </a:r>
            <a:r>
              <a:rPr lang="en" sz="2300"/>
              <a:t>mandatory</a:t>
            </a:r>
            <a:r>
              <a:rPr lang="en" sz="2300"/>
              <a:t> to stay in the club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★"/>
            </a:pPr>
            <a:r>
              <a:rPr lang="en" sz="2300"/>
              <a:t>Other questions?</a:t>
            </a:r>
            <a:endParaRPr sz="23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